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  <p:sldId id="256" r:id="rId3"/>
    <p:sldId id="259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5612B57-2BC3-0C46-B9D2-EE6A9B6AACE1}" v="1" dt="2021-03-06T03:15:34.80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5768"/>
  </p:normalViewPr>
  <p:slideViewPr>
    <p:cSldViewPr snapToGrid="0" snapToObjects="1">
      <p:cViewPr varScale="1">
        <p:scale>
          <a:sx n="83" d="100"/>
          <a:sy n="83" d="100"/>
        </p:scale>
        <p:origin x="658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3/10/2021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3/10/2021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3/10/2021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3/10/2021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3/10/2021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C66A98-FC96-DB4F-B9D9-908FB7C4BE5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anchor="b">
            <a:normAutofit/>
          </a:bodyPr>
          <a:lstStyle/>
          <a:p>
            <a:r>
              <a:rPr lang="en-US" sz="2700" b="1" dirty="0">
                <a:latin typeface="Calibri" panose="020F0502020204030204" pitchFamily="34" charset="0"/>
                <a:cs typeface="Calibri" panose="020F0502020204030204" pitchFamily="34" charset="0"/>
              </a:rPr>
              <a:t>Massachusetts Department of Higher Education</a:t>
            </a:r>
            <a:br>
              <a:rPr lang="en-US" sz="27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700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27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700" b="1" dirty="0">
                <a:latin typeface="Calibri" panose="020F0502020204030204" pitchFamily="34" charset="0"/>
                <a:cs typeface="Calibri" panose="020F0502020204030204" pitchFamily="34" charset="0"/>
              </a:rPr>
              <a:t>Course Marking Implementation Guide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FD41D14-27FA-584A-9F53-FC75F865BD7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March 8, 2021</a:t>
            </a:r>
          </a:p>
        </p:txBody>
      </p:sp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219775D7-787B-464D-A3BF-105E2DD2D79B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4068" y="283820"/>
            <a:ext cx="3925570" cy="1036955"/>
          </a:xfrm>
          <a:prstGeom prst="rect">
            <a:avLst/>
          </a:prstGeom>
        </p:spPr>
      </p:pic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FD5D7083-A721-8343-83BD-49E70275D134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0200" y="4508825"/>
            <a:ext cx="1371600" cy="102870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352287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61E92AC-DB0F-5F45-A986-D8DFDE5EB1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Implementation guide modifications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7FC1CE7-44C0-4C4D-8354-40CF9BBFD5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Low-cost threshold changed from $50 to $50 or less throughout</a:t>
            </a:r>
          </a:p>
          <a:p>
            <a:r>
              <a:rPr lang="en-US" dirty="0"/>
              <a:t>*If Library resources are used as part of the solution, those resources may not be available after graduation.</a:t>
            </a:r>
          </a:p>
          <a:p>
            <a:r>
              <a:rPr lang="en-US" dirty="0"/>
              <a:t>OER/No Cost: Type Description</a:t>
            </a:r>
          </a:p>
          <a:p>
            <a:pPr lvl="1"/>
            <a:r>
              <a:rPr lang="en-US" dirty="0"/>
              <a:t>The required instructional materials are provided online at no cost (i.e., free). </a:t>
            </a:r>
            <a:r>
              <a:rPr lang="en-US" dirty="0">
                <a:solidFill>
                  <a:srgbClr val="FF0000"/>
                </a:solidFill>
              </a:rPr>
              <a:t>An optional </a:t>
            </a:r>
            <a:r>
              <a:rPr lang="en-US" dirty="0"/>
              <a:t>printed version and some supplementary course materials may be available for purchase. </a:t>
            </a:r>
            <a:r>
              <a:rPr lang="en-US" strike="sngStrike" dirty="0"/>
              <a:t>in the bookstore</a:t>
            </a:r>
            <a:r>
              <a:rPr lang="en-US" dirty="0"/>
              <a:t>.</a:t>
            </a:r>
          </a:p>
          <a:p>
            <a:r>
              <a:rPr lang="en-US" dirty="0"/>
              <a:t>OER/No Cost: Qualified cases labeled as OER (revised):</a:t>
            </a:r>
          </a:p>
          <a:p>
            <a:pPr lvl="1"/>
            <a:r>
              <a:rPr lang="en-US" dirty="0"/>
              <a:t>Use of adopted open textbooks or materials regardless of the format, e.g., course/sections that use </a:t>
            </a:r>
            <a:r>
              <a:rPr lang="en-US" dirty="0">
                <a:solidFill>
                  <a:srgbClr val="FF0000"/>
                </a:solidFill>
              </a:rPr>
              <a:t>an optional </a:t>
            </a:r>
            <a:r>
              <a:rPr lang="en-US" dirty="0"/>
              <a:t>printed version of open textbooks or materials with a small printing and handling cost.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Use of open textbooks or materials as required course materials. </a:t>
            </a:r>
            <a:r>
              <a:rPr lang="en-US" dirty="0">
                <a:solidFill>
                  <a:srgbClr val="FF0000"/>
                </a:solidFill>
              </a:rPr>
              <a:t>Before supplemental copyrighted materials with all rights reserved are used, faculty should consult with OER experts on their campus. Faculty members are encouraged to locate or create an OER replacement. </a:t>
            </a:r>
            <a:r>
              <a:rPr lang="en-US" strike="sngStrike" dirty="0"/>
              <a:t>within two years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The resources from the campus library are available to the students </a:t>
            </a:r>
            <a:r>
              <a:rPr lang="en-US" strike="sngStrike" dirty="0"/>
              <a:t>and do not incur an additional fee.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40962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Implementation guide modifications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Low-Cost (i.e., &lt; $50 or less) Type Description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The required instructional materials cost $50 or less. </a:t>
            </a:r>
            <a:r>
              <a:rPr lang="en-US" strike="sngStrike" dirty="0"/>
              <a:t>There may be additional mandatory equipment or supplies to purchase</a:t>
            </a:r>
            <a:r>
              <a:rPr lang="en-US" dirty="0"/>
              <a:t>.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Auxiliary fees such as lab fee, technology fee, testing fee, or e-learning fee, </a:t>
            </a:r>
            <a:r>
              <a:rPr lang="en-US" strike="sngStrike" dirty="0"/>
              <a:t>or other inclusive access fees</a:t>
            </a:r>
            <a:r>
              <a:rPr lang="en-US" dirty="0"/>
              <a:t>.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>
                <a:solidFill>
                  <a:srgbClr val="FF0000"/>
                </a:solidFill>
              </a:rPr>
              <a:t>Optional </a:t>
            </a:r>
            <a:r>
              <a:rPr lang="en-US" dirty="0"/>
              <a:t>copying/printing costs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1612396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291</TotalTime>
  <Words>264</Words>
  <Application>Microsoft Office PowerPoint</Application>
  <PresentationFormat>Widescreen</PresentationFormat>
  <Paragraphs>16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Courier New</vt:lpstr>
      <vt:lpstr>Gill Sans MT</vt:lpstr>
      <vt:lpstr>Gallery</vt:lpstr>
      <vt:lpstr>Massachusetts Department of Higher Education  Course Marking Implementation Guide</vt:lpstr>
      <vt:lpstr> Implementation guide modifications</vt:lpstr>
      <vt:lpstr>Implementation guide modifications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Mellen, Donna</dc:creator>
  <cp:lastModifiedBy>Awkward, Robert (DHE)</cp:lastModifiedBy>
  <cp:revision>11</cp:revision>
  <dcterms:created xsi:type="dcterms:W3CDTF">2021-03-05T22:22:14Z</dcterms:created>
  <dcterms:modified xsi:type="dcterms:W3CDTF">2021-03-10T16:56:49Z</dcterms:modified>
</cp:coreProperties>
</file>